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TT Hoves" charset="0"/>
      <p:regular r:id="rId20"/>
    </p:embeddedFont>
    <p:embeddedFont>
      <p:font typeface="TT Hoves Bold" charset="0"/>
      <p:regular r:id="rId21"/>
    </p:embeddedFont>
    <p:embeddedFont>
      <p:font typeface="Canva Sans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-720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15.png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38.sv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26.png"/><Relationship Id="rId4" Type="http://schemas.openxmlformats.org/officeDocument/2006/relationships/image" Target="../media/image47.sv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30.png"/><Relationship Id="rId4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724196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0421601" y="7836933"/>
            <a:ext cx="6199171" cy="692766"/>
            <a:chOff x="0" y="19050"/>
            <a:chExt cx="8265562" cy="923688"/>
          </a:xfrm>
        </p:grpSpPr>
        <p:sp>
          <p:nvSpPr>
            <p:cNvPr id="4" name="TextBox 4"/>
            <p:cNvSpPr txBox="1"/>
            <p:nvPr/>
          </p:nvSpPr>
          <p:spPr>
            <a:xfrm>
              <a:off x="0" y="347190"/>
              <a:ext cx="8265562" cy="595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b="1">
                  <a:solidFill>
                    <a:srgbClr val="0D0E15"/>
                  </a:solidFill>
                  <a:latin typeface="Times New Roman" pitchFamily="18" charset="0"/>
                  <a:ea typeface="Agrandir Narrow Bold"/>
                  <a:cs typeface="Times New Roman" pitchFamily="18" charset="0"/>
                  <a:sym typeface="Agrandir Narrow Bold"/>
                </a:rPr>
                <a:t>CDUT Summer School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9050"/>
              <a:ext cx="8265562" cy="0"/>
            </a:xfrm>
            <a:prstGeom prst="line">
              <a:avLst/>
            </a:prstGeom>
            <a:ln w="38100" cap="flat">
              <a:solidFill>
                <a:srgbClr val="9C808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4080530" y="8639414"/>
            <a:ext cx="3117470" cy="36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Associate Professor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1978" y="8052081"/>
            <a:ext cx="3026465" cy="93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Dr. Happy Monday, 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Dr. Grace Nneji, </a:t>
            </a:r>
          </a:p>
        </p:txBody>
      </p:sp>
      <p:sp>
        <p:nvSpPr>
          <p:cNvPr id="8" name="AutoShape 8"/>
          <p:cNvSpPr/>
          <p:nvPr/>
        </p:nvSpPr>
        <p:spPr>
          <a:xfrm>
            <a:off x="1571978" y="7836933"/>
            <a:ext cx="6199171" cy="0"/>
          </a:xfrm>
          <a:prstGeom prst="line">
            <a:avLst/>
          </a:prstGeom>
          <a:ln w="28575" cap="flat">
            <a:solidFill>
              <a:srgbClr val="9C80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4925902" y="3362098"/>
            <a:ext cx="3362098" cy="3362098"/>
          </a:xfrm>
          <a:custGeom>
            <a:avLst/>
            <a:gdLst/>
            <a:ahLst/>
            <a:cxnLst/>
            <a:rect l="l" t="t" r="r" b="b"/>
            <a:pathLst>
              <a:path w="3362098" h="3362098">
                <a:moveTo>
                  <a:pt x="0" y="0"/>
                </a:moveTo>
                <a:lnTo>
                  <a:pt x="3362098" y="0"/>
                </a:lnTo>
                <a:lnTo>
                  <a:pt x="3362098" y="3362098"/>
                </a:lnTo>
                <a:lnTo>
                  <a:pt x="0" y="33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25902" y="-12315"/>
            <a:ext cx="3362098" cy="3386729"/>
          </a:xfrm>
          <a:custGeom>
            <a:avLst/>
            <a:gdLst/>
            <a:ahLst/>
            <a:cxnLst/>
            <a:rect l="l" t="t" r="r" b="b"/>
            <a:pathLst>
              <a:path w="3362098" h="3386729">
                <a:moveTo>
                  <a:pt x="0" y="0"/>
                </a:moveTo>
                <a:lnTo>
                  <a:pt x="3362098" y="0"/>
                </a:lnTo>
                <a:lnTo>
                  <a:pt x="3362098" y="3386728"/>
                </a:lnTo>
                <a:lnTo>
                  <a:pt x="0" y="3386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563804" y="3313202"/>
            <a:ext cx="3362098" cy="3410993"/>
            <a:chOff x="0" y="0"/>
            <a:chExt cx="812800" cy="8246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24621"/>
            </a:xfrm>
            <a:custGeom>
              <a:avLst/>
              <a:gdLst/>
              <a:ahLst/>
              <a:cxnLst/>
              <a:rect l="l" t="t" r="r" b="b"/>
              <a:pathLst>
                <a:path w="812800" h="824621">
                  <a:moveTo>
                    <a:pt x="0" y="0"/>
                  </a:moveTo>
                  <a:lnTo>
                    <a:pt x="812800" y="0"/>
                  </a:lnTo>
                  <a:lnTo>
                    <a:pt x="812800" y="824621"/>
                  </a:lnTo>
                  <a:lnTo>
                    <a:pt x="0" y="824621"/>
                  </a:lnTo>
                  <a:close/>
                </a:path>
              </a:pathLst>
            </a:custGeom>
            <a:blipFill>
              <a:blip r:embed="rId6"/>
              <a:stretch>
                <a:fillRect l="-26229" r="-2622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3" name="Freeform 13"/>
          <p:cNvSpPr/>
          <p:nvPr/>
        </p:nvSpPr>
        <p:spPr>
          <a:xfrm>
            <a:off x="11563804" y="0"/>
            <a:ext cx="3362098" cy="3362098"/>
          </a:xfrm>
          <a:custGeom>
            <a:avLst/>
            <a:gdLst/>
            <a:ahLst/>
            <a:cxnLst/>
            <a:rect l="l" t="t" r="r" b="b"/>
            <a:pathLst>
              <a:path w="3362098" h="3362098">
                <a:moveTo>
                  <a:pt x="0" y="0"/>
                </a:moveTo>
                <a:lnTo>
                  <a:pt x="3362098" y="0"/>
                </a:lnTo>
                <a:lnTo>
                  <a:pt x="3362098" y="3362098"/>
                </a:lnTo>
                <a:lnTo>
                  <a:pt x="0" y="33620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01633" y="5033273"/>
            <a:ext cx="8938831" cy="45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Smart Energy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1978" y="1216941"/>
            <a:ext cx="9168486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b="1" spc="-99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Data Upload &amp; Persistence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98443" y="8174514"/>
            <a:ext cx="3538710" cy="36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Associate Professor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76244" y="2575518"/>
            <a:ext cx="10925956" cy="2553150"/>
            <a:chOff x="0" y="-47625"/>
            <a:chExt cx="10493550" cy="3404200"/>
          </a:xfrm>
        </p:grpSpPr>
        <p:sp>
          <p:nvSpPr>
            <p:cNvPr id="3" name="TextBox 3"/>
            <p:cNvSpPr txBox="1"/>
            <p:nvPr/>
          </p:nvSpPr>
          <p:spPr>
            <a:xfrm>
              <a:off x="0" y="2043395"/>
              <a:ext cx="10493550" cy="1313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/>
              <a:r>
                <a:rPr lang="en-US" sz="3200" dirty="0">
                  <a:solidFill>
                    <a:srgbClr val="0D0E15"/>
                  </a:solidFill>
                  <a:latin typeface="Times New Roman" pitchFamily="18" charset="0"/>
                  <a:ea typeface="TT Hoves"/>
                  <a:cs typeface="Times New Roman" pitchFamily="18" charset="0"/>
                  <a:sym typeface="TT Hoves"/>
                </a:rPr>
                <a:t>This dashboard displays real-time data and insights for effective decision-making.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493550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</a:pPr>
              <a:r>
                <a:rPr lang="en-US" sz="4000" b="1" dirty="0">
                  <a:solidFill>
                    <a:srgbClr val="0D0E15"/>
                  </a:solidFill>
                  <a:latin typeface="Times New Roman" pitchFamily="18" charset="0"/>
                  <a:ea typeface="TT Hoves Bold"/>
                  <a:cs typeface="Times New Roman" pitchFamily="18" charset="0"/>
                  <a:sym typeface="TT Hoves Bold"/>
                </a:rPr>
                <a:t>Visual representation </a:t>
              </a:r>
              <a:endParaRPr lang="en-US" sz="4000" b="1" dirty="0" smtClean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endParaRPr>
            </a:p>
            <a:p>
              <a:pPr marL="0" lvl="0" indent="0" algn="l">
                <a:lnSpc>
                  <a:spcPts val="3779"/>
                </a:lnSpc>
              </a:pPr>
              <a:r>
                <a:rPr lang="en-US" sz="4000" b="1" dirty="0" smtClean="0">
                  <a:solidFill>
                    <a:srgbClr val="0D0E15"/>
                  </a:solidFill>
                  <a:latin typeface="Times New Roman" pitchFamily="18" charset="0"/>
                  <a:ea typeface="TT Hoves Bold"/>
                  <a:cs typeface="Times New Roman" pitchFamily="18" charset="0"/>
                  <a:sym typeface="TT Hoves Bold"/>
                </a:rPr>
                <a:t>of </a:t>
              </a:r>
              <a:r>
                <a:rPr lang="en-US" sz="4000" b="1" dirty="0">
                  <a:solidFill>
                    <a:srgbClr val="0D0E15"/>
                  </a:solidFill>
                  <a:latin typeface="Times New Roman" pitchFamily="18" charset="0"/>
                  <a:ea typeface="TT Hoves Bold"/>
                  <a:cs typeface="Times New Roman" pitchFamily="18" charset="0"/>
                  <a:sym typeface="TT Hoves Bold"/>
                </a:rPr>
                <a:t>machine learning predictions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634790"/>
              <a:ext cx="10493550" cy="0"/>
            </a:xfrm>
            <a:prstGeom prst="line">
              <a:avLst/>
            </a:prstGeom>
            <a:ln w="38100" cap="flat">
              <a:solidFill>
                <a:srgbClr val="9C808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546407" y="241647"/>
            <a:ext cx="3402623" cy="340261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136" r="-2513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28665" y="-57540"/>
            <a:ext cx="6289109" cy="10403400"/>
            <a:chOff x="0" y="0"/>
            <a:chExt cx="8385479" cy="138712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64233" cy="6953752"/>
            </a:xfrm>
            <a:custGeom>
              <a:avLst/>
              <a:gdLst/>
              <a:ahLst/>
              <a:cxnLst/>
              <a:rect l="l" t="t" r="r" b="b"/>
              <a:pathLst>
                <a:path w="3464233" h="6953752">
                  <a:moveTo>
                    <a:pt x="0" y="0"/>
                  </a:moveTo>
                  <a:lnTo>
                    <a:pt x="3464233" y="0"/>
                  </a:lnTo>
                  <a:lnTo>
                    <a:pt x="3464233" y="6953752"/>
                  </a:lnTo>
                  <a:lnTo>
                    <a:pt x="0" y="6953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8221" y="6940696"/>
              <a:ext cx="3426012" cy="3426012"/>
            </a:xfrm>
            <a:custGeom>
              <a:avLst/>
              <a:gdLst/>
              <a:ahLst/>
              <a:cxnLst/>
              <a:rect l="l" t="t" r="r" b="b"/>
              <a:pathLst>
                <a:path w="3426012" h="3426012">
                  <a:moveTo>
                    <a:pt x="0" y="0"/>
                  </a:moveTo>
                  <a:lnTo>
                    <a:pt x="3426012" y="0"/>
                  </a:lnTo>
                  <a:lnTo>
                    <a:pt x="3426012" y="3426012"/>
                  </a:lnTo>
                  <a:lnTo>
                    <a:pt x="0" y="3426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8221" y="10366708"/>
              <a:ext cx="3426012" cy="3426012"/>
            </a:xfrm>
            <a:custGeom>
              <a:avLst/>
              <a:gdLst/>
              <a:ahLst/>
              <a:cxnLst/>
              <a:rect l="l" t="t" r="r" b="b"/>
              <a:pathLst>
                <a:path w="3426012" h="3426012">
                  <a:moveTo>
                    <a:pt x="0" y="0"/>
                  </a:moveTo>
                  <a:lnTo>
                    <a:pt x="3426012" y="0"/>
                  </a:lnTo>
                  <a:lnTo>
                    <a:pt x="3426012" y="3426012"/>
                  </a:lnTo>
                  <a:lnTo>
                    <a:pt x="0" y="3426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451533" y="3967294"/>
              <a:ext cx="4933946" cy="9903907"/>
            </a:xfrm>
            <a:custGeom>
              <a:avLst/>
              <a:gdLst/>
              <a:ahLst/>
              <a:cxnLst/>
              <a:rect l="l" t="t" r="r" b="b"/>
              <a:pathLst>
                <a:path w="4933946" h="9903907">
                  <a:moveTo>
                    <a:pt x="0" y="0"/>
                  </a:moveTo>
                  <a:lnTo>
                    <a:pt x="4933946" y="0"/>
                  </a:lnTo>
                  <a:lnTo>
                    <a:pt x="4933946" y="9903907"/>
                  </a:lnTo>
                  <a:lnTo>
                    <a:pt x="0" y="9903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6260444" y="5143500"/>
            <a:ext cx="12027556" cy="3627358"/>
          </a:xfrm>
          <a:custGeom>
            <a:avLst/>
            <a:gdLst/>
            <a:ahLst/>
            <a:cxnLst/>
            <a:rect l="l" t="t" r="r" b="b"/>
            <a:pathLst>
              <a:path w="12027556" h="3627358">
                <a:moveTo>
                  <a:pt x="0" y="0"/>
                </a:moveTo>
                <a:lnTo>
                  <a:pt x="12027556" y="0"/>
                </a:lnTo>
                <a:lnTo>
                  <a:pt x="12027556" y="3627358"/>
                </a:lnTo>
                <a:lnTo>
                  <a:pt x="0" y="36273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664612" y="455364"/>
            <a:ext cx="647938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7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Personal Dashboard UI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60608" y="2910241"/>
            <a:ext cx="7870163" cy="0"/>
          </a:xfrm>
          <a:prstGeom prst="line">
            <a:avLst/>
          </a:prstGeom>
          <a:ln w="28575" cap="flat">
            <a:solidFill>
              <a:srgbClr val="9C80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330935" y="452267"/>
            <a:ext cx="2776203" cy="2776191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1361" r="-4136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28665" y="-57540"/>
            <a:ext cx="6289109" cy="10403400"/>
            <a:chOff x="0" y="0"/>
            <a:chExt cx="8385479" cy="138712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64233" cy="6953752"/>
            </a:xfrm>
            <a:custGeom>
              <a:avLst/>
              <a:gdLst/>
              <a:ahLst/>
              <a:cxnLst/>
              <a:rect l="l" t="t" r="r" b="b"/>
              <a:pathLst>
                <a:path w="3464233" h="6953752">
                  <a:moveTo>
                    <a:pt x="0" y="0"/>
                  </a:moveTo>
                  <a:lnTo>
                    <a:pt x="3464233" y="0"/>
                  </a:lnTo>
                  <a:lnTo>
                    <a:pt x="3464233" y="6953752"/>
                  </a:lnTo>
                  <a:lnTo>
                    <a:pt x="0" y="6953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8221" y="6940696"/>
              <a:ext cx="3426012" cy="3426012"/>
            </a:xfrm>
            <a:custGeom>
              <a:avLst/>
              <a:gdLst/>
              <a:ahLst/>
              <a:cxnLst/>
              <a:rect l="l" t="t" r="r" b="b"/>
              <a:pathLst>
                <a:path w="3426012" h="3426012">
                  <a:moveTo>
                    <a:pt x="0" y="0"/>
                  </a:moveTo>
                  <a:lnTo>
                    <a:pt x="3426012" y="0"/>
                  </a:lnTo>
                  <a:lnTo>
                    <a:pt x="3426012" y="3426012"/>
                  </a:lnTo>
                  <a:lnTo>
                    <a:pt x="0" y="3426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8221" y="10366708"/>
              <a:ext cx="3426012" cy="3426012"/>
            </a:xfrm>
            <a:custGeom>
              <a:avLst/>
              <a:gdLst/>
              <a:ahLst/>
              <a:cxnLst/>
              <a:rect l="l" t="t" r="r" b="b"/>
              <a:pathLst>
                <a:path w="3426012" h="3426012">
                  <a:moveTo>
                    <a:pt x="0" y="0"/>
                  </a:moveTo>
                  <a:lnTo>
                    <a:pt x="3426012" y="0"/>
                  </a:lnTo>
                  <a:lnTo>
                    <a:pt x="3426012" y="3426012"/>
                  </a:lnTo>
                  <a:lnTo>
                    <a:pt x="0" y="3426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451533" y="3967294"/>
              <a:ext cx="4933946" cy="9903907"/>
            </a:xfrm>
            <a:custGeom>
              <a:avLst/>
              <a:gdLst/>
              <a:ahLst/>
              <a:cxnLst/>
              <a:rect l="l" t="t" r="r" b="b"/>
              <a:pathLst>
                <a:path w="4933946" h="9903907">
                  <a:moveTo>
                    <a:pt x="0" y="0"/>
                  </a:moveTo>
                  <a:lnTo>
                    <a:pt x="4933946" y="0"/>
                  </a:lnTo>
                  <a:lnTo>
                    <a:pt x="4933946" y="9903907"/>
                  </a:lnTo>
                  <a:lnTo>
                    <a:pt x="0" y="9903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6260444" y="4782020"/>
            <a:ext cx="12027556" cy="2474549"/>
          </a:xfrm>
          <a:custGeom>
            <a:avLst/>
            <a:gdLst/>
            <a:ahLst/>
            <a:cxnLst/>
            <a:rect l="l" t="t" r="r" b="b"/>
            <a:pathLst>
              <a:path w="12027556" h="2474549">
                <a:moveTo>
                  <a:pt x="0" y="0"/>
                </a:moveTo>
                <a:lnTo>
                  <a:pt x="12027556" y="0"/>
                </a:lnTo>
                <a:lnTo>
                  <a:pt x="12027556" y="2474549"/>
                </a:lnTo>
                <a:lnTo>
                  <a:pt x="0" y="2474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586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37285" y="8886332"/>
            <a:ext cx="12018031" cy="1156547"/>
          </a:xfrm>
          <a:custGeom>
            <a:avLst/>
            <a:gdLst/>
            <a:ahLst/>
            <a:cxnLst/>
            <a:rect l="l" t="t" r="r" b="b"/>
            <a:pathLst>
              <a:path w="12018031" h="1156547">
                <a:moveTo>
                  <a:pt x="0" y="0"/>
                </a:moveTo>
                <a:lnTo>
                  <a:pt x="12018031" y="0"/>
                </a:lnTo>
                <a:lnTo>
                  <a:pt x="12018031" y="1156547"/>
                </a:lnTo>
                <a:lnTo>
                  <a:pt x="0" y="1156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860608" y="2093681"/>
            <a:ext cx="7870163" cy="54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</a:pPr>
            <a:r>
              <a:rPr lang="en-US" sz="3299" b="1" dirty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Retrieving file via Download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29000" y="318917"/>
            <a:ext cx="7469989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07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File Listing &amp; Download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37285" y="7828069"/>
            <a:ext cx="568961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dirty="0">
                <a:solidFill>
                  <a:srgbClr val="0D0E15"/>
                </a:solidFill>
                <a:latin typeface="Times New Roman" pitchFamily="18" charset="0"/>
                <a:ea typeface="Agrandir Narrow"/>
                <a:cs typeface="Times New Roman" pitchFamily="18" charset="0"/>
                <a:sym typeface="Agrandir Narrow"/>
              </a:rPr>
              <a:t>💡 </a:t>
            </a:r>
            <a:r>
              <a:rPr lang="en-US" sz="2700" dirty="0" smtClean="0">
                <a:solidFill>
                  <a:srgbClr val="0D0E15"/>
                </a:solidFill>
                <a:latin typeface="Times New Roman" pitchFamily="18" charset="0"/>
                <a:ea typeface="Agrandir Narrow"/>
                <a:cs typeface="Times New Roman" pitchFamily="18" charset="0"/>
                <a:sym typeface="Agrandir Narrow"/>
              </a:rPr>
              <a:t>    Use </a:t>
            </a:r>
            <a:r>
              <a:rPr lang="en-US" sz="2700" dirty="0">
                <a:solidFill>
                  <a:srgbClr val="0D0E15"/>
                </a:solidFill>
                <a:latin typeface="Times New Roman" pitchFamily="18" charset="0"/>
                <a:ea typeface="Agrandir Narrow"/>
                <a:cs typeface="Times New Roman" pitchFamily="18" charset="0"/>
                <a:sym typeface="Agrandir Narrow"/>
              </a:rPr>
              <a:t>signed URLs for private buckets: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37285" y="3171308"/>
            <a:ext cx="9994357" cy="97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Use list_files() to retrieve files from storage.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Implement download_file(file_name) for direct downloads.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772900" y="0"/>
            <a:ext cx="6934634" cy="10401952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83495" r="-83495"/>
              </a:stretch>
            </a:blipFill>
          </p:spPr>
        </p:sp>
      </p:grp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543835"/>
              </p:ext>
            </p:extLst>
          </p:nvPr>
        </p:nvGraphicFramePr>
        <p:xfrm>
          <a:off x="0" y="1894570"/>
          <a:ext cx="11772900" cy="5456081"/>
        </p:xfrm>
        <a:graphic>
          <a:graphicData uri="http://schemas.openxmlformats.org/drawingml/2006/table">
            <a:tbl>
              <a:tblPr/>
              <a:tblGrid>
                <a:gridCol w="5799627"/>
                <a:gridCol w="5973273"/>
              </a:tblGrid>
              <a:tr h="1265085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TT Hoves Bold"/>
                          <a:cs typeface="Times New Roman" pitchFamily="18" charset="0"/>
                          <a:sym typeface="TT Hoves Bold"/>
                        </a:rPr>
                        <a:t>Rick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2D3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TT Hoves Bold"/>
                          <a:cs typeface="Times New Roman" pitchFamily="18" charset="0"/>
                          <a:sym typeface="TT Hoves Bold"/>
                        </a:rPr>
                        <a:t>Mitigation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2D3A"/>
                    </a:solidFill>
                  </a:tcPr>
                </a:tc>
              </a:tr>
              <a:tr h="1047749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DDOS via big files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280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Set max file size in st.file_uploader</a:t>
                      </a:r>
                      <a:endParaRPr lang="en-US" sz="2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7749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Malicious uploads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CD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Restrict to </a:t>
                      </a:r>
                      <a:r>
                        <a:rPr lang="en-US" sz="2800" dirty="0" err="1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csv</a:t>
                      </a:r>
                      <a:r>
                        <a:rPr lang="en-US" sz="2800" dirty="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, validate MIME type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CD1"/>
                    </a:solidFill>
                  </a:tcPr>
                </a:tc>
              </a:tr>
              <a:tr h="1047749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280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Data leaks</a:t>
                      </a:r>
                      <a:endParaRPr lang="en-US" sz="2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Use private buckets + RLS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774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PII exposure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Log minimal info or use hashed IDs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0" y="8413235"/>
            <a:ext cx="11772900" cy="1873765"/>
          </a:xfrm>
          <a:custGeom>
            <a:avLst/>
            <a:gdLst/>
            <a:ahLst/>
            <a:cxnLst/>
            <a:rect l="l" t="t" r="r" b="b"/>
            <a:pathLst>
              <a:path w="11772900" h="1873765">
                <a:moveTo>
                  <a:pt x="0" y="0"/>
                </a:moveTo>
                <a:lnTo>
                  <a:pt x="11772900" y="0"/>
                </a:lnTo>
                <a:lnTo>
                  <a:pt x="11772900" y="1873765"/>
                </a:lnTo>
                <a:lnTo>
                  <a:pt x="0" y="1873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576" y="338658"/>
            <a:ext cx="1130241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Validation &amp; Security Tips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7701000"/>
            <a:ext cx="293263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📘 </a:t>
            </a:r>
            <a:r>
              <a:rPr lang="en-US" sz="3000" b="1" dirty="0" smtClean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    Cost </a:t>
            </a:r>
            <a:r>
              <a:rPr lang="en-US" sz="3000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Formula: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692" y="2835372"/>
            <a:ext cx="3572108" cy="5433240"/>
            <a:chOff x="0" y="0"/>
            <a:chExt cx="553413" cy="8417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3413" cy="841751"/>
            </a:xfrm>
            <a:custGeom>
              <a:avLst/>
              <a:gdLst/>
              <a:ahLst/>
              <a:cxnLst/>
              <a:rect l="l" t="t" r="r" b="b"/>
              <a:pathLst>
                <a:path w="553413" h="841751">
                  <a:moveTo>
                    <a:pt x="0" y="0"/>
                  </a:moveTo>
                  <a:lnTo>
                    <a:pt x="553413" y="0"/>
                  </a:lnTo>
                  <a:lnTo>
                    <a:pt x="553413" y="841751"/>
                  </a:lnTo>
                  <a:lnTo>
                    <a:pt x="0" y="8417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3413" cy="88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89262" y="2844158"/>
            <a:ext cx="3572108" cy="5433240"/>
            <a:chOff x="0" y="0"/>
            <a:chExt cx="553413" cy="8417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413" cy="841751"/>
            </a:xfrm>
            <a:custGeom>
              <a:avLst/>
              <a:gdLst/>
              <a:ahLst/>
              <a:cxnLst/>
              <a:rect l="l" t="t" r="r" b="b"/>
              <a:pathLst>
                <a:path w="553413" h="841751">
                  <a:moveTo>
                    <a:pt x="0" y="0"/>
                  </a:moveTo>
                  <a:lnTo>
                    <a:pt x="553413" y="0"/>
                  </a:lnTo>
                  <a:lnTo>
                    <a:pt x="553413" y="841751"/>
                  </a:lnTo>
                  <a:lnTo>
                    <a:pt x="0" y="8417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53413" cy="88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010332" y="7239448"/>
            <a:ext cx="2043413" cy="4101741"/>
          </a:xfrm>
          <a:custGeom>
            <a:avLst/>
            <a:gdLst/>
            <a:ahLst/>
            <a:cxnLst/>
            <a:rect l="l" t="t" r="r" b="b"/>
            <a:pathLst>
              <a:path w="2043413" h="4101741">
                <a:moveTo>
                  <a:pt x="0" y="0"/>
                </a:moveTo>
                <a:lnTo>
                  <a:pt x="2043413" y="0"/>
                </a:lnTo>
                <a:lnTo>
                  <a:pt x="2043413" y="4101741"/>
                </a:lnTo>
                <a:lnTo>
                  <a:pt x="0" y="410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4076161" y="7252660"/>
            <a:ext cx="2034626" cy="4084103"/>
          </a:xfrm>
          <a:custGeom>
            <a:avLst/>
            <a:gdLst/>
            <a:ahLst/>
            <a:cxnLst/>
            <a:rect l="l" t="t" r="r" b="b"/>
            <a:pathLst>
              <a:path w="2034626" h="4084103">
                <a:moveTo>
                  <a:pt x="0" y="0"/>
                </a:moveTo>
                <a:lnTo>
                  <a:pt x="2034625" y="0"/>
                </a:lnTo>
                <a:lnTo>
                  <a:pt x="2034625" y="4084103"/>
                </a:lnTo>
                <a:lnTo>
                  <a:pt x="0" y="408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73357" y="8268612"/>
            <a:ext cx="2034626" cy="2034626"/>
          </a:xfrm>
          <a:custGeom>
            <a:avLst/>
            <a:gdLst/>
            <a:ahLst/>
            <a:cxnLst/>
            <a:rect l="l" t="t" r="r" b="b"/>
            <a:pathLst>
              <a:path w="2034626" h="2034626">
                <a:moveTo>
                  <a:pt x="0" y="0"/>
                </a:moveTo>
                <a:lnTo>
                  <a:pt x="2034625" y="0"/>
                </a:lnTo>
                <a:lnTo>
                  <a:pt x="2034625" y="2034626"/>
                </a:lnTo>
                <a:lnTo>
                  <a:pt x="0" y="2034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15011" y="8277399"/>
            <a:ext cx="2049532" cy="2034626"/>
          </a:xfrm>
          <a:custGeom>
            <a:avLst/>
            <a:gdLst/>
            <a:ahLst/>
            <a:cxnLst/>
            <a:rect l="l" t="t" r="r" b="b"/>
            <a:pathLst>
              <a:path w="2049532" h="2034626">
                <a:moveTo>
                  <a:pt x="0" y="0"/>
                </a:moveTo>
                <a:lnTo>
                  <a:pt x="2049532" y="0"/>
                </a:lnTo>
                <a:lnTo>
                  <a:pt x="2049532" y="2034626"/>
                </a:lnTo>
                <a:lnTo>
                  <a:pt x="0" y="2034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3222054" y="7243873"/>
            <a:ext cx="2034626" cy="4084103"/>
          </a:xfrm>
          <a:custGeom>
            <a:avLst/>
            <a:gdLst/>
            <a:ahLst/>
            <a:cxnLst/>
            <a:rect l="l" t="t" r="r" b="b"/>
            <a:pathLst>
              <a:path w="2034626" h="4084103">
                <a:moveTo>
                  <a:pt x="0" y="0"/>
                </a:moveTo>
                <a:lnTo>
                  <a:pt x="2034626" y="0"/>
                </a:lnTo>
                <a:lnTo>
                  <a:pt x="2034626" y="4084104"/>
                </a:lnTo>
                <a:lnTo>
                  <a:pt x="0" y="4084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6272206" y="8268612"/>
            <a:ext cx="2034626" cy="2034626"/>
          </a:xfrm>
          <a:custGeom>
            <a:avLst/>
            <a:gdLst/>
            <a:ahLst/>
            <a:cxnLst/>
            <a:rect l="l" t="t" r="r" b="b"/>
            <a:pathLst>
              <a:path w="2034626" h="2034626">
                <a:moveTo>
                  <a:pt x="2034626" y="0"/>
                </a:moveTo>
                <a:lnTo>
                  <a:pt x="0" y="0"/>
                </a:lnTo>
                <a:lnTo>
                  <a:pt x="0" y="2034626"/>
                </a:lnTo>
                <a:lnTo>
                  <a:pt x="2034626" y="2034626"/>
                </a:lnTo>
                <a:lnTo>
                  <a:pt x="20346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89262" y="3379664"/>
            <a:ext cx="3572108" cy="129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Supabase</a:t>
            </a:r>
            <a:r>
              <a:rPr lang="en-US" sz="2499" b="1" dirty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 Storage integrates easily with </a:t>
            </a:r>
            <a:r>
              <a:rPr lang="en-US" sz="2499" b="1" dirty="0" err="1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Streamlit</a:t>
            </a:r>
            <a:endParaRPr lang="en-US" sz="2499" b="1" dirty="0">
              <a:solidFill>
                <a:srgbClr val="0D0E15"/>
              </a:solidFill>
              <a:latin typeface="Times New Roman" pitchFamily="18" charset="0"/>
              <a:ea typeface="TT Hoves Bold"/>
              <a:cs typeface="Times New Roman" pitchFamily="18" charset="0"/>
              <a:sym typeface="TT Hove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838200"/>
            <a:ext cx="16230600" cy="101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Key Takeaways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692" y="3356388"/>
            <a:ext cx="3572108" cy="129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Persistent storage enhances traceability and user engagement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144000" y="2835372"/>
            <a:ext cx="3572108" cy="5433240"/>
            <a:chOff x="0" y="0"/>
            <a:chExt cx="553413" cy="8417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3413" cy="841751"/>
            </a:xfrm>
            <a:custGeom>
              <a:avLst/>
              <a:gdLst/>
              <a:ahLst/>
              <a:cxnLst/>
              <a:rect l="l" t="t" r="r" b="b"/>
              <a:pathLst>
                <a:path w="553413" h="841751">
                  <a:moveTo>
                    <a:pt x="0" y="0"/>
                  </a:moveTo>
                  <a:lnTo>
                    <a:pt x="553413" y="0"/>
                  </a:lnTo>
                  <a:lnTo>
                    <a:pt x="553413" y="841751"/>
                  </a:lnTo>
                  <a:lnTo>
                    <a:pt x="0" y="8417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53413" cy="88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 rot="-5400000">
            <a:off x="7931036" y="7252660"/>
            <a:ext cx="2034626" cy="4084103"/>
          </a:xfrm>
          <a:custGeom>
            <a:avLst/>
            <a:gdLst/>
            <a:ahLst/>
            <a:cxnLst/>
            <a:rect l="l" t="t" r="r" b="b"/>
            <a:pathLst>
              <a:path w="2034626" h="4084103">
                <a:moveTo>
                  <a:pt x="0" y="0"/>
                </a:moveTo>
                <a:lnTo>
                  <a:pt x="2034626" y="0"/>
                </a:lnTo>
                <a:lnTo>
                  <a:pt x="2034626" y="4084103"/>
                </a:lnTo>
                <a:lnTo>
                  <a:pt x="0" y="408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969887" y="8277399"/>
            <a:ext cx="2049532" cy="2034626"/>
          </a:xfrm>
          <a:custGeom>
            <a:avLst/>
            <a:gdLst/>
            <a:ahLst/>
            <a:cxnLst/>
            <a:rect l="l" t="t" r="r" b="b"/>
            <a:pathLst>
              <a:path w="2049532" h="2034626">
                <a:moveTo>
                  <a:pt x="0" y="0"/>
                </a:moveTo>
                <a:lnTo>
                  <a:pt x="2049532" y="0"/>
                </a:lnTo>
                <a:lnTo>
                  <a:pt x="2049532" y="2034626"/>
                </a:lnTo>
                <a:lnTo>
                  <a:pt x="0" y="2034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144000" y="3370877"/>
            <a:ext cx="3572108" cy="129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Dashboards with upload history &amp; trend analysis increase value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17411" y="2835372"/>
            <a:ext cx="3572108" cy="5433240"/>
            <a:chOff x="0" y="0"/>
            <a:chExt cx="553413" cy="8417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53413" cy="841751"/>
            </a:xfrm>
            <a:custGeom>
              <a:avLst/>
              <a:gdLst/>
              <a:ahLst/>
              <a:cxnLst/>
              <a:rect l="l" t="t" r="r" b="b"/>
              <a:pathLst>
                <a:path w="553413" h="841751">
                  <a:moveTo>
                    <a:pt x="0" y="0"/>
                  </a:moveTo>
                  <a:lnTo>
                    <a:pt x="553413" y="0"/>
                  </a:lnTo>
                  <a:lnTo>
                    <a:pt x="553413" y="841751"/>
                  </a:lnTo>
                  <a:lnTo>
                    <a:pt x="0" y="8417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553413" cy="88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717411" y="3370877"/>
            <a:ext cx="3572108" cy="175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Always use secure practices with private buckets and access control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06849" y="5588362"/>
            <a:ext cx="1247430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Thank You for Listening</a:t>
            </a:r>
          </a:p>
        </p:txBody>
      </p:sp>
      <p:sp>
        <p:nvSpPr>
          <p:cNvPr id="3" name="AutoShape 3"/>
          <p:cNvSpPr/>
          <p:nvPr/>
        </p:nvSpPr>
        <p:spPr>
          <a:xfrm>
            <a:off x="2906849" y="7720262"/>
            <a:ext cx="12474303" cy="9525"/>
          </a:xfrm>
          <a:prstGeom prst="line">
            <a:avLst/>
          </a:prstGeom>
          <a:ln w="19050" cap="flat">
            <a:solidFill>
              <a:srgbClr val="2F2D3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42522" y="-35704"/>
            <a:ext cx="18373045" cy="4583723"/>
            <a:chOff x="0" y="0"/>
            <a:chExt cx="24497393" cy="6111631"/>
          </a:xfrm>
        </p:grpSpPr>
        <p:sp>
          <p:nvSpPr>
            <p:cNvPr id="5" name="Freeform 5"/>
            <p:cNvSpPr/>
            <p:nvPr/>
          </p:nvSpPr>
          <p:spPr>
            <a:xfrm rot="5400000">
              <a:off x="3078121" y="-3078121"/>
              <a:ext cx="6111631" cy="12267872"/>
            </a:xfrm>
            <a:custGeom>
              <a:avLst/>
              <a:gdLst/>
              <a:ahLst/>
              <a:cxnLst/>
              <a:rect l="l" t="t" r="r" b="b"/>
              <a:pathLst>
                <a:path w="6111631" h="12267872">
                  <a:moveTo>
                    <a:pt x="0" y="0"/>
                  </a:moveTo>
                  <a:lnTo>
                    <a:pt x="6111630" y="0"/>
                  </a:lnTo>
                  <a:lnTo>
                    <a:pt x="6111630" y="12267872"/>
                  </a:lnTo>
                  <a:lnTo>
                    <a:pt x="0" y="1226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15307642" y="-3078121"/>
              <a:ext cx="6111631" cy="12267872"/>
            </a:xfrm>
            <a:custGeom>
              <a:avLst/>
              <a:gdLst/>
              <a:ahLst/>
              <a:cxnLst/>
              <a:rect l="l" t="t" r="r" b="b"/>
              <a:pathLst>
                <a:path w="6111631" h="12267872">
                  <a:moveTo>
                    <a:pt x="0" y="0"/>
                  </a:moveTo>
                  <a:lnTo>
                    <a:pt x="6111630" y="0"/>
                  </a:lnTo>
                  <a:lnTo>
                    <a:pt x="6111630" y="12267872"/>
                  </a:lnTo>
                  <a:lnTo>
                    <a:pt x="0" y="1226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22839" y="5143500"/>
            <a:ext cx="6765161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1621034" y="3871891"/>
            <a:ext cx="5532522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9"/>
              </a:lnSpc>
              <a:spcBef>
                <a:spcPct val="0"/>
              </a:spcBef>
            </a:pPr>
            <a:r>
              <a:rPr lang="en-US" sz="12099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Goal: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522839" y="-1643557"/>
            <a:ext cx="6765161" cy="6787057"/>
            <a:chOff x="0" y="0"/>
            <a:chExt cx="9020215" cy="90494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41158" cy="9049410"/>
            </a:xfrm>
            <a:custGeom>
              <a:avLst/>
              <a:gdLst/>
              <a:ahLst/>
              <a:cxnLst/>
              <a:rect l="l" t="t" r="r" b="b"/>
              <a:pathLst>
                <a:path w="4541158" h="9049410">
                  <a:moveTo>
                    <a:pt x="0" y="0"/>
                  </a:moveTo>
                  <a:lnTo>
                    <a:pt x="4541158" y="0"/>
                  </a:lnTo>
                  <a:lnTo>
                    <a:pt x="4541158" y="9049410"/>
                  </a:lnTo>
                  <a:lnTo>
                    <a:pt x="0" y="9049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511964" y="0"/>
              <a:ext cx="4508251" cy="9049410"/>
            </a:xfrm>
            <a:custGeom>
              <a:avLst/>
              <a:gdLst/>
              <a:ahLst/>
              <a:cxnLst/>
              <a:rect l="l" t="t" r="r" b="b"/>
              <a:pathLst>
                <a:path w="4508251" h="9049410">
                  <a:moveTo>
                    <a:pt x="0" y="0"/>
                  </a:moveTo>
                  <a:lnTo>
                    <a:pt x="4508251" y="0"/>
                  </a:lnTo>
                  <a:lnTo>
                    <a:pt x="4508251" y="9049410"/>
                  </a:lnTo>
                  <a:lnTo>
                    <a:pt x="0" y="9049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1522839" y="6087313"/>
            <a:ext cx="6765161" cy="364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2"/>
              </a:lnSpc>
            </a:pPr>
            <a:r>
              <a:rPr lang="en-US" sz="3423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Build AI dashboards that support:</a:t>
            </a:r>
          </a:p>
          <a:p>
            <a:pPr marL="739094" lvl="1" indent="-369547" algn="l">
              <a:lnSpc>
                <a:spcPts val="4792"/>
              </a:lnSpc>
              <a:buFont typeface="Arial"/>
              <a:buChar char="•"/>
            </a:pPr>
            <a:r>
              <a:rPr lang="en-US" sz="3423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File uploads</a:t>
            </a:r>
          </a:p>
          <a:p>
            <a:pPr marL="739094" lvl="1" indent="-369547" algn="l">
              <a:lnSpc>
                <a:spcPts val="4792"/>
              </a:lnSpc>
              <a:buFont typeface="Arial"/>
              <a:buChar char="•"/>
            </a:pPr>
            <a:r>
              <a:rPr lang="en-US" sz="3423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Personal prediction logs</a:t>
            </a:r>
          </a:p>
          <a:p>
            <a:pPr marL="739094" lvl="1" indent="-369547" algn="l">
              <a:lnSpc>
                <a:spcPts val="4792"/>
              </a:lnSpc>
              <a:buFont typeface="Arial"/>
              <a:buChar char="•"/>
            </a:pPr>
            <a:r>
              <a:rPr lang="en-US" sz="3423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Historical analysis dashboards</a:t>
            </a:r>
          </a:p>
          <a:p>
            <a:pPr marL="0" lvl="0" indent="0" algn="l">
              <a:lnSpc>
                <a:spcPts val="4792"/>
              </a:lnSpc>
            </a:pPr>
            <a:endParaRPr lang="en-US" sz="3423" dirty="0">
              <a:solidFill>
                <a:srgbClr val="0D0E15"/>
              </a:solidFill>
              <a:latin typeface="Times New Roman" pitchFamily="18" charset="0"/>
              <a:ea typeface="TT Hoves"/>
              <a:cs typeface="Times New Roman" pitchFamily="18" charset="0"/>
              <a:sym typeface="TT Hoves"/>
            </a:endParaRPr>
          </a:p>
          <a:p>
            <a:pPr marL="0" lvl="0" indent="0" algn="l">
              <a:lnSpc>
                <a:spcPts val="4792"/>
              </a:lnSpc>
            </a:pPr>
            <a:endParaRPr lang="en-US" sz="3423" dirty="0">
              <a:solidFill>
                <a:srgbClr val="0D0E15"/>
              </a:solidFill>
              <a:latin typeface="Times New Roman" pitchFamily="18" charset="0"/>
              <a:ea typeface="TT Hoves"/>
              <a:cs typeface="Times New Roman" pitchFamily="18" charset="0"/>
              <a:sym typeface="TT Hove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9201150"/>
            <a:ext cx="11522839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Tech Stack</a:t>
            </a:r>
            <a:r>
              <a:rPr lang="en-US" sz="309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: </a:t>
            </a:r>
            <a:r>
              <a:rPr lang="en-US" sz="3099" dirty="0" err="1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Streamlit</a:t>
            </a:r>
            <a:r>
              <a:rPr lang="en-US" sz="309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 + </a:t>
            </a:r>
            <a:r>
              <a:rPr lang="en-US" sz="3099" dirty="0" err="1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Supabase</a:t>
            </a:r>
            <a:r>
              <a:rPr lang="en-US" sz="309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 Storage + </a:t>
            </a:r>
            <a:r>
              <a:rPr lang="en-US" sz="3099" dirty="0" err="1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Supabase</a:t>
            </a:r>
            <a:r>
              <a:rPr lang="en-US" sz="309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 </a:t>
            </a:r>
            <a:r>
              <a:rPr lang="en-US" sz="3099" dirty="0" err="1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Postgres</a:t>
            </a:r>
            <a:endParaRPr lang="en-US" sz="3099" dirty="0">
              <a:solidFill>
                <a:srgbClr val="0D0E15"/>
              </a:solidFill>
              <a:latin typeface="Times New Roman" pitchFamily="18" charset="0"/>
              <a:ea typeface="TT Hoves"/>
              <a:cs typeface="Times New Roman" pitchFamily="18" charset="0"/>
              <a:sym typeface="TT Hov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524" y="2835372"/>
            <a:ext cx="3572108" cy="5433240"/>
            <a:chOff x="0" y="0"/>
            <a:chExt cx="553413" cy="8417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3413" cy="841751"/>
            </a:xfrm>
            <a:custGeom>
              <a:avLst/>
              <a:gdLst/>
              <a:ahLst/>
              <a:cxnLst/>
              <a:rect l="l" t="t" r="r" b="b"/>
              <a:pathLst>
                <a:path w="553413" h="841751">
                  <a:moveTo>
                    <a:pt x="0" y="0"/>
                  </a:moveTo>
                  <a:lnTo>
                    <a:pt x="553413" y="0"/>
                  </a:lnTo>
                  <a:lnTo>
                    <a:pt x="553413" y="841751"/>
                  </a:lnTo>
                  <a:lnTo>
                    <a:pt x="0" y="8417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53413" cy="88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79792" y="2844158"/>
            <a:ext cx="3572108" cy="5433240"/>
            <a:chOff x="0" y="0"/>
            <a:chExt cx="553413" cy="8417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413" cy="841751"/>
            </a:xfrm>
            <a:custGeom>
              <a:avLst/>
              <a:gdLst/>
              <a:ahLst/>
              <a:cxnLst/>
              <a:rect l="l" t="t" r="r" b="b"/>
              <a:pathLst>
                <a:path w="553413" h="841751">
                  <a:moveTo>
                    <a:pt x="0" y="0"/>
                  </a:moveTo>
                  <a:lnTo>
                    <a:pt x="553413" y="0"/>
                  </a:lnTo>
                  <a:lnTo>
                    <a:pt x="553413" y="841751"/>
                  </a:lnTo>
                  <a:lnTo>
                    <a:pt x="0" y="8417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53413" cy="88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010332" y="7239448"/>
            <a:ext cx="2043413" cy="4101741"/>
          </a:xfrm>
          <a:custGeom>
            <a:avLst/>
            <a:gdLst/>
            <a:ahLst/>
            <a:cxnLst/>
            <a:rect l="l" t="t" r="r" b="b"/>
            <a:pathLst>
              <a:path w="2043413" h="4101741">
                <a:moveTo>
                  <a:pt x="0" y="0"/>
                </a:moveTo>
                <a:lnTo>
                  <a:pt x="2043413" y="0"/>
                </a:lnTo>
                <a:lnTo>
                  <a:pt x="2043413" y="4101741"/>
                </a:lnTo>
                <a:lnTo>
                  <a:pt x="0" y="410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4076161" y="7252660"/>
            <a:ext cx="2034626" cy="4084103"/>
          </a:xfrm>
          <a:custGeom>
            <a:avLst/>
            <a:gdLst/>
            <a:ahLst/>
            <a:cxnLst/>
            <a:rect l="l" t="t" r="r" b="b"/>
            <a:pathLst>
              <a:path w="2034626" h="4084103">
                <a:moveTo>
                  <a:pt x="0" y="0"/>
                </a:moveTo>
                <a:lnTo>
                  <a:pt x="2034625" y="0"/>
                </a:lnTo>
                <a:lnTo>
                  <a:pt x="2034625" y="4084103"/>
                </a:lnTo>
                <a:lnTo>
                  <a:pt x="0" y="408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73357" y="8268612"/>
            <a:ext cx="2034626" cy="2034626"/>
          </a:xfrm>
          <a:custGeom>
            <a:avLst/>
            <a:gdLst/>
            <a:ahLst/>
            <a:cxnLst/>
            <a:rect l="l" t="t" r="r" b="b"/>
            <a:pathLst>
              <a:path w="2034626" h="2034626">
                <a:moveTo>
                  <a:pt x="0" y="0"/>
                </a:moveTo>
                <a:lnTo>
                  <a:pt x="2034625" y="0"/>
                </a:lnTo>
                <a:lnTo>
                  <a:pt x="2034625" y="2034626"/>
                </a:lnTo>
                <a:lnTo>
                  <a:pt x="0" y="2034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15011" y="8277399"/>
            <a:ext cx="2049532" cy="2034626"/>
          </a:xfrm>
          <a:custGeom>
            <a:avLst/>
            <a:gdLst/>
            <a:ahLst/>
            <a:cxnLst/>
            <a:rect l="l" t="t" r="r" b="b"/>
            <a:pathLst>
              <a:path w="2049532" h="2034626">
                <a:moveTo>
                  <a:pt x="0" y="0"/>
                </a:moveTo>
                <a:lnTo>
                  <a:pt x="2049532" y="0"/>
                </a:lnTo>
                <a:lnTo>
                  <a:pt x="2049532" y="2034626"/>
                </a:lnTo>
                <a:lnTo>
                  <a:pt x="0" y="2034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3222054" y="7243873"/>
            <a:ext cx="2034626" cy="4084103"/>
          </a:xfrm>
          <a:custGeom>
            <a:avLst/>
            <a:gdLst/>
            <a:ahLst/>
            <a:cxnLst/>
            <a:rect l="l" t="t" r="r" b="b"/>
            <a:pathLst>
              <a:path w="2034626" h="4084103">
                <a:moveTo>
                  <a:pt x="0" y="0"/>
                </a:moveTo>
                <a:lnTo>
                  <a:pt x="2034626" y="0"/>
                </a:lnTo>
                <a:lnTo>
                  <a:pt x="2034626" y="4084104"/>
                </a:lnTo>
                <a:lnTo>
                  <a:pt x="0" y="4084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6272206" y="8268612"/>
            <a:ext cx="2034626" cy="2034626"/>
          </a:xfrm>
          <a:custGeom>
            <a:avLst/>
            <a:gdLst/>
            <a:ahLst/>
            <a:cxnLst/>
            <a:rect l="l" t="t" r="r" b="b"/>
            <a:pathLst>
              <a:path w="2034626" h="2034626">
                <a:moveTo>
                  <a:pt x="2034626" y="0"/>
                </a:moveTo>
                <a:lnTo>
                  <a:pt x="0" y="0"/>
                </a:lnTo>
                <a:lnTo>
                  <a:pt x="0" y="2034626"/>
                </a:lnTo>
                <a:lnTo>
                  <a:pt x="2034626" y="2034626"/>
                </a:lnTo>
                <a:lnTo>
                  <a:pt x="20346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79792" y="4091667"/>
            <a:ext cx="357210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Supabase’s</a:t>
            </a:r>
            <a:r>
              <a:rPr lang="en-US" sz="20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 top-level storage namespace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9792" y="3379664"/>
            <a:ext cx="3572108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Bucket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38200"/>
            <a:ext cx="162306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Key Concepts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18832" y="3404013"/>
            <a:ext cx="3572108" cy="1013714"/>
            <a:chOff x="0" y="0"/>
            <a:chExt cx="4762811" cy="135161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901770"/>
              <a:ext cx="4762811" cy="449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D0E15"/>
                  </a:solidFill>
                  <a:latin typeface="Times New Roman" pitchFamily="18" charset="0"/>
                  <a:ea typeface="TT Hoves"/>
                  <a:cs typeface="Times New Roman" pitchFamily="18" charset="0"/>
                  <a:sym typeface="TT Hoves"/>
                </a:rPr>
                <a:t>Storing data across sessions.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762811" cy="547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0D0E15"/>
                  </a:solidFill>
                  <a:latin typeface="Times New Roman" pitchFamily="18" charset="0"/>
                  <a:ea typeface="TT Hoves Bold"/>
                  <a:cs typeface="Times New Roman" pitchFamily="18" charset="0"/>
                  <a:sym typeface="TT Hoves Bold"/>
                </a:rPr>
                <a:t>Persistence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318575" y="2844158"/>
            <a:ext cx="3572108" cy="5433240"/>
            <a:chOff x="0" y="0"/>
            <a:chExt cx="553413" cy="8417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3413" cy="841751"/>
            </a:xfrm>
            <a:custGeom>
              <a:avLst/>
              <a:gdLst/>
              <a:ahLst/>
              <a:cxnLst/>
              <a:rect l="l" t="t" r="r" b="b"/>
              <a:pathLst>
                <a:path w="553413" h="841751">
                  <a:moveTo>
                    <a:pt x="0" y="0"/>
                  </a:moveTo>
                  <a:lnTo>
                    <a:pt x="553413" y="0"/>
                  </a:lnTo>
                  <a:lnTo>
                    <a:pt x="553413" y="841751"/>
                  </a:lnTo>
                  <a:lnTo>
                    <a:pt x="0" y="8417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53413" cy="88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 rot="-5400000">
            <a:off x="7931036" y="7252660"/>
            <a:ext cx="2034626" cy="4084103"/>
          </a:xfrm>
          <a:custGeom>
            <a:avLst/>
            <a:gdLst/>
            <a:ahLst/>
            <a:cxnLst/>
            <a:rect l="l" t="t" r="r" b="b"/>
            <a:pathLst>
              <a:path w="2034626" h="4084103">
                <a:moveTo>
                  <a:pt x="0" y="0"/>
                </a:moveTo>
                <a:lnTo>
                  <a:pt x="2034626" y="0"/>
                </a:lnTo>
                <a:lnTo>
                  <a:pt x="2034626" y="4084103"/>
                </a:lnTo>
                <a:lnTo>
                  <a:pt x="0" y="4084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969887" y="8277399"/>
            <a:ext cx="2049532" cy="2034626"/>
          </a:xfrm>
          <a:custGeom>
            <a:avLst/>
            <a:gdLst/>
            <a:ahLst/>
            <a:cxnLst/>
            <a:rect l="l" t="t" r="r" b="b"/>
            <a:pathLst>
              <a:path w="2049532" h="2034626">
                <a:moveTo>
                  <a:pt x="0" y="0"/>
                </a:moveTo>
                <a:lnTo>
                  <a:pt x="2049532" y="0"/>
                </a:lnTo>
                <a:lnTo>
                  <a:pt x="2049532" y="2034626"/>
                </a:lnTo>
                <a:lnTo>
                  <a:pt x="0" y="2034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318575" y="4091667"/>
            <a:ext cx="357210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Access control rules for file permissions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18575" y="3379664"/>
            <a:ext cx="3572108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ACL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980876" y="2844158"/>
            <a:ext cx="3572108" cy="5433240"/>
            <a:chOff x="0" y="0"/>
            <a:chExt cx="553413" cy="84175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53413" cy="841751"/>
            </a:xfrm>
            <a:custGeom>
              <a:avLst/>
              <a:gdLst/>
              <a:ahLst/>
              <a:cxnLst/>
              <a:rect l="l" t="t" r="r" b="b"/>
              <a:pathLst>
                <a:path w="553413" h="841751">
                  <a:moveTo>
                    <a:pt x="0" y="0"/>
                  </a:moveTo>
                  <a:lnTo>
                    <a:pt x="553413" y="0"/>
                  </a:lnTo>
                  <a:lnTo>
                    <a:pt x="553413" y="841751"/>
                  </a:lnTo>
                  <a:lnTo>
                    <a:pt x="0" y="8417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53413" cy="88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980876" y="4091667"/>
            <a:ext cx="357210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Table row of inputs + outputs + metadata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80876" y="3379664"/>
            <a:ext cx="3572108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Prediction Log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4667284" y="2844158"/>
            <a:ext cx="3572108" cy="5433240"/>
            <a:chOff x="0" y="0"/>
            <a:chExt cx="553413" cy="84175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53413" cy="841751"/>
            </a:xfrm>
            <a:custGeom>
              <a:avLst/>
              <a:gdLst/>
              <a:ahLst/>
              <a:cxnLst/>
              <a:rect l="l" t="t" r="r" b="b"/>
              <a:pathLst>
                <a:path w="553413" h="841751">
                  <a:moveTo>
                    <a:pt x="0" y="0"/>
                  </a:moveTo>
                  <a:lnTo>
                    <a:pt x="553413" y="0"/>
                  </a:lnTo>
                  <a:lnTo>
                    <a:pt x="553413" y="841751"/>
                  </a:lnTo>
                  <a:lnTo>
                    <a:pt x="0" y="8417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53413" cy="889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4667284" y="4091667"/>
            <a:ext cx="357210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Personalized UI for user’s file history and trends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667284" y="3379664"/>
            <a:ext cx="3572108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Dashboard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4902" r="-6490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6627476"/>
            <a:ext cx="10974505" cy="3659524"/>
            <a:chOff x="0" y="0"/>
            <a:chExt cx="14632674" cy="4879365"/>
          </a:xfrm>
        </p:grpSpPr>
        <p:sp>
          <p:nvSpPr>
            <p:cNvPr id="5" name="Freeform 5"/>
            <p:cNvSpPr/>
            <p:nvPr/>
          </p:nvSpPr>
          <p:spPr>
            <a:xfrm rot="5400000">
              <a:off x="0" y="0"/>
              <a:ext cx="4879365" cy="4879365"/>
            </a:xfrm>
            <a:custGeom>
              <a:avLst/>
              <a:gdLst/>
              <a:ahLst/>
              <a:cxnLst/>
              <a:rect l="l" t="t" r="r" b="b"/>
              <a:pathLst>
                <a:path w="4879365" h="4879365">
                  <a:moveTo>
                    <a:pt x="0" y="0"/>
                  </a:moveTo>
                  <a:lnTo>
                    <a:pt x="4879365" y="0"/>
                  </a:lnTo>
                  <a:lnTo>
                    <a:pt x="4879365" y="4879365"/>
                  </a:lnTo>
                  <a:lnTo>
                    <a:pt x="0" y="4879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753308" y="0"/>
              <a:ext cx="4879365" cy="4879365"/>
            </a:xfrm>
            <a:custGeom>
              <a:avLst/>
              <a:gdLst/>
              <a:ahLst/>
              <a:cxnLst/>
              <a:rect l="l" t="t" r="r" b="b"/>
              <a:pathLst>
                <a:path w="4879365" h="4879365">
                  <a:moveTo>
                    <a:pt x="0" y="0"/>
                  </a:moveTo>
                  <a:lnTo>
                    <a:pt x="4879366" y="0"/>
                  </a:lnTo>
                  <a:lnTo>
                    <a:pt x="4879366" y="4879365"/>
                  </a:lnTo>
                  <a:lnTo>
                    <a:pt x="0" y="4879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851920" y="0"/>
              <a:ext cx="4915112" cy="4879365"/>
            </a:xfrm>
            <a:custGeom>
              <a:avLst/>
              <a:gdLst/>
              <a:ahLst/>
              <a:cxnLst/>
              <a:rect l="l" t="t" r="r" b="b"/>
              <a:pathLst>
                <a:path w="4915112" h="4879365">
                  <a:moveTo>
                    <a:pt x="0" y="0"/>
                  </a:moveTo>
                  <a:lnTo>
                    <a:pt x="4915111" y="0"/>
                  </a:lnTo>
                  <a:lnTo>
                    <a:pt x="4915111" y="4879365"/>
                  </a:lnTo>
                  <a:lnTo>
                    <a:pt x="0" y="4879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28111" y="958615"/>
            <a:ext cx="11080712" cy="100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93"/>
              </a:lnSpc>
              <a:spcBef>
                <a:spcPct val="0"/>
              </a:spcBef>
            </a:pPr>
            <a:r>
              <a:rPr lang="en-US" sz="6911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Why Persistence Matters?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6473" y="2466150"/>
            <a:ext cx="10913527" cy="277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7"/>
              </a:lnSpc>
            </a:pPr>
            <a:r>
              <a:rPr lang="en-US" sz="311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✅ Traceability – Enables audit trails &amp; reproducible research</a:t>
            </a:r>
          </a:p>
          <a:p>
            <a:pPr algn="l">
              <a:lnSpc>
                <a:spcPts val="4367"/>
              </a:lnSpc>
            </a:pPr>
            <a:r>
              <a:rPr lang="en-US" sz="311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✅ User Experience – Revisits prior uploads</a:t>
            </a:r>
          </a:p>
          <a:p>
            <a:pPr algn="l">
              <a:lnSpc>
                <a:spcPts val="4367"/>
              </a:lnSpc>
            </a:pPr>
            <a:r>
              <a:rPr lang="en-US" sz="311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✅ Data Governance – One source of truth</a:t>
            </a:r>
          </a:p>
          <a:p>
            <a:pPr algn="l">
              <a:lnSpc>
                <a:spcPts val="4367"/>
              </a:lnSpc>
            </a:pPr>
            <a:r>
              <a:rPr lang="en-US" sz="311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✅ Monetization – Tiers based on upload history</a:t>
            </a:r>
          </a:p>
          <a:p>
            <a:pPr algn="l">
              <a:lnSpc>
                <a:spcPts val="4367"/>
              </a:lnSpc>
            </a:pPr>
            <a:endParaRPr lang="en-US" sz="3119" dirty="0">
              <a:solidFill>
                <a:srgbClr val="0D0E15"/>
              </a:solidFill>
              <a:latin typeface="Times New Roman" pitchFamily="18" charset="0"/>
              <a:ea typeface="TT Hoves"/>
              <a:cs typeface="Times New Roman" pitchFamily="18" charset="0"/>
              <a:sym typeface="TT Hov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815615"/>
              </p:ext>
            </p:extLst>
          </p:nvPr>
        </p:nvGraphicFramePr>
        <p:xfrm>
          <a:off x="381000" y="3114371"/>
          <a:ext cx="17678400" cy="3820322"/>
        </p:xfrm>
        <a:graphic>
          <a:graphicData uri="http://schemas.openxmlformats.org/drawingml/2006/table">
            <a:tbl>
              <a:tblPr/>
              <a:tblGrid>
                <a:gridCol w="5892800"/>
                <a:gridCol w="5892800"/>
                <a:gridCol w="5892800"/>
              </a:tblGrid>
              <a:tr h="1082372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TT Hoves Bold"/>
                          <a:cs typeface="Times New Roman" pitchFamily="18" charset="0"/>
                          <a:sym typeface="TT Hoves Bold"/>
                        </a:rPr>
                        <a:t>Feature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2D3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TT Hoves Bold"/>
                          <a:cs typeface="Times New Roman" pitchFamily="18" charset="0"/>
                          <a:sym typeface="TT Hoves Bold"/>
                        </a:rPr>
                        <a:t>S3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2D3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3600" b="1">
                          <a:solidFill>
                            <a:srgbClr val="FFFFFF"/>
                          </a:solidFill>
                          <a:latin typeface="Times New Roman" pitchFamily="18" charset="0"/>
                          <a:ea typeface="TT Hoves Bold"/>
                          <a:cs typeface="Times New Roman" pitchFamily="18" charset="0"/>
                          <a:sym typeface="TT Hoves Bold"/>
                        </a:rPr>
                        <a:t>Supabase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2D3A"/>
                    </a:solidFill>
                  </a:tcPr>
                </a:tc>
              </a:tr>
              <a:tr h="87987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Built-in </a:t>
                      </a:r>
                      <a:r>
                        <a:rPr lang="en-US" sz="3600" dirty="0" err="1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Auth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❌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3600" dirty="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✅ JWT-based</a:t>
                      </a: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987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360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Upload UI</a:t>
                      </a:r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CD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360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❌</a:t>
                      </a:r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CD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✅ </a:t>
                      </a:r>
                      <a:r>
                        <a:rPr lang="en-US" sz="3600" dirty="0" err="1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Streamlit</a:t>
                      </a:r>
                      <a:r>
                        <a:rPr lang="en-US" sz="3600" dirty="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 UI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CD1"/>
                    </a:solidFill>
                  </a:tcPr>
                </a:tc>
              </a:tr>
              <a:tr h="879873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360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Metadata in DB</a:t>
                      </a:r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3600">
                          <a:solidFill>
                            <a:srgbClr val="0D0E15"/>
                          </a:solidFill>
                          <a:latin typeface="Times New Roman" pitchFamily="18" charset="0"/>
                          <a:ea typeface="TT Hoves"/>
                          <a:cs typeface="Times New Roman" pitchFamily="18" charset="0"/>
                          <a:sym typeface="TT Hoves"/>
                        </a:rPr>
                        <a:t>Manual</a:t>
                      </a:r>
                      <a:endParaRPr lang="en-US" sz="3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✅ Auto via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storage.objects</a:t>
                      </a:r>
                      <a:endParaRPr lang="en-US" sz="3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EB3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-226154" y="8589074"/>
            <a:ext cx="18740308" cy="1756289"/>
            <a:chOff x="0" y="0"/>
            <a:chExt cx="24987077" cy="2341719"/>
          </a:xfrm>
        </p:grpSpPr>
        <p:sp>
          <p:nvSpPr>
            <p:cNvPr id="4" name="Freeform 4"/>
            <p:cNvSpPr/>
            <p:nvPr/>
          </p:nvSpPr>
          <p:spPr>
            <a:xfrm rot="-5400000">
              <a:off x="14733905" y="-1144061"/>
              <a:ext cx="2271542" cy="4559665"/>
            </a:xfrm>
            <a:custGeom>
              <a:avLst/>
              <a:gdLst/>
              <a:ahLst/>
              <a:cxnLst/>
              <a:rect l="l" t="t" r="r" b="b"/>
              <a:pathLst>
                <a:path w="2271542" h="4559665">
                  <a:moveTo>
                    <a:pt x="0" y="0"/>
                  </a:moveTo>
                  <a:lnTo>
                    <a:pt x="2271542" y="0"/>
                  </a:lnTo>
                  <a:lnTo>
                    <a:pt x="2271542" y="4559665"/>
                  </a:lnTo>
                  <a:lnTo>
                    <a:pt x="0" y="4559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 flipH="1" flipV="1">
              <a:off x="7965747" y="-1142930"/>
              <a:ext cx="2269296" cy="4555156"/>
            </a:xfrm>
            <a:custGeom>
              <a:avLst/>
              <a:gdLst/>
              <a:ahLst/>
              <a:cxnLst/>
              <a:rect l="l" t="t" r="r" b="b"/>
              <a:pathLst>
                <a:path w="2269296" h="4555156">
                  <a:moveTo>
                    <a:pt x="2269296" y="4555156"/>
                  </a:moveTo>
                  <a:lnTo>
                    <a:pt x="0" y="4555156"/>
                  </a:lnTo>
                  <a:lnTo>
                    <a:pt x="0" y="0"/>
                  </a:lnTo>
                  <a:lnTo>
                    <a:pt x="2269296" y="0"/>
                  </a:lnTo>
                  <a:lnTo>
                    <a:pt x="2269296" y="455515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358301" y="0"/>
              <a:ext cx="2261044" cy="2269296"/>
            </a:xfrm>
            <a:custGeom>
              <a:avLst/>
              <a:gdLst/>
              <a:ahLst/>
              <a:cxnLst/>
              <a:rect l="l" t="t" r="r" b="b"/>
              <a:pathLst>
                <a:path w="2261044" h="2269296">
                  <a:moveTo>
                    <a:pt x="0" y="0"/>
                  </a:moveTo>
                  <a:lnTo>
                    <a:pt x="2261044" y="0"/>
                  </a:lnTo>
                  <a:lnTo>
                    <a:pt x="2261044" y="2269296"/>
                  </a:lnTo>
                  <a:lnTo>
                    <a:pt x="0" y="2269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102902" y="0"/>
              <a:ext cx="2341719" cy="2341719"/>
            </a:xfrm>
            <a:custGeom>
              <a:avLst/>
              <a:gdLst/>
              <a:ahLst/>
              <a:cxnLst/>
              <a:rect l="l" t="t" r="r" b="b"/>
              <a:pathLst>
                <a:path w="2341719" h="2341719">
                  <a:moveTo>
                    <a:pt x="0" y="0"/>
                  </a:moveTo>
                  <a:lnTo>
                    <a:pt x="2341719" y="0"/>
                  </a:lnTo>
                  <a:lnTo>
                    <a:pt x="2341719" y="2341719"/>
                  </a:lnTo>
                  <a:lnTo>
                    <a:pt x="0" y="2341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136894" y="-1136894"/>
              <a:ext cx="2290386" cy="4564174"/>
            </a:xfrm>
            <a:custGeom>
              <a:avLst/>
              <a:gdLst/>
              <a:ahLst/>
              <a:cxnLst/>
              <a:rect l="l" t="t" r="r" b="b"/>
              <a:pathLst>
                <a:path w="2290386" h="4564174">
                  <a:moveTo>
                    <a:pt x="0" y="0"/>
                  </a:moveTo>
                  <a:lnTo>
                    <a:pt x="2290386" y="0"/>
                  </a:lnTo>
                  <a:lnTo>
                    <a:pt x="2290386" y="4564174"/>
                  </a:lnTo>
                  <a:lnTo>
                    <a:pt x="0" y="4564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564174" y="0"/>
              <a:ext cx="2258642" cy="2258642"/>
            </a:xfrm>
            <a:custGeom>
              <a:avLst/>
              <a:gdLst/>
              <a:ahLst/>
              <a:cxnLst/>
              <a:rect l="l" t="t" r="r" b="b"/>
              <a:pathLst>
                <a:path w="2258642" h="2258642">
                  <a:moveTo>
                    <a:pt x="0" y="0"/>
                  </a:moveTo>
                  <a:lnTo>
                    <a:pt x="2258643" y="0"/>
                  </a:lnTo>
                  <a:lnTo>
                    <a:pt x="2258643" y="2258642"/>
                  </a:lnTo>
                  <a:lnTo>
                    <a:pt x="0" y="2258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5400000">
              <a:off x="21574851" y="-1142930"/>
              <a:ext cx="2269296" cy="4555156"/>
            </a:xfrm>
            <a:custGeom>
              <a:avLst/>
              <a:gdLst/>
              <a:ahLst/>
              <a:cxnLst/>
              <a:rect l="l" t="t" r="r" b="b"/>
              <a:pathLst>
                <a:path w="2269296" h="4555156">
                  <a:moveTo>
                    <a:pt x="0" y="0"/>
                  </a:moveTo>
                  <a:lnTo>
                    <a:pt x="2269296" y="0"/>
                  </a:lnTo>
                  <a:lnTo>
                    <a:pt x="2269296" y="4555156"/>
                  </a:lnTo>
                  <a:lnTo>
                    <a:pt x="0" y="455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828675"/>
            <a:ext cx="113919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 dirty="0" err="1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Supabase</a:t>
            </a:r>
            <a:r>
              <a:rPr lang="en-US" sz="7000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 Storage vs AWS S3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772900" y="1028700"/>
            <a:ext cx="5486400" cy="8229600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704" r="-6270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6900271"/>
            <a:ext cx="10156422" cy="3386729"/>
            <a:chOff x="0" y="0"/>
            <a:chExt cx="13541896" cy="4515638"/>
          </a:xfrm>
        </p:grpSpPr>
        <p:sp>
          <p:nvSpPr>
            <p:cNvPr id="5" name="Freeform 5"/>
            <p:cNvSpPr/>
            <p:nvPr/>
          </p:nvSpPr>
          <p:spPr>
            <a:xfrm rot="5400000">
              <a:off x="0" y="0"/>
              <a:ext cx="4515638" cy="4515638"/>
            </a:xfrm>
            <a:custGeom>
              <a:avLst/>
              <a:gdLst/>
              <a:ahLst/>
              <a:cxnLst/>
              <a:rect l="l" t="t" r="r" b="b"/>
              <a:pathLst>
                <a:path w="4515638" h="4515638">
                  <a:moveTo>
                    <a:pt x="0" y="0"/>
                  </a:moveTo>
                  <a:lnTo>
                    <a:pt x="4515638" y="0"/>
                  </a:lnTo>
                  <a:lnTo>
                    <a:pt x="4515638" y="4515638"/>
                  </a:lnTo>
                  <a:lnTo>
                    <a:pt x="0" y="4515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026258" y="0"/>
              <a:ext cx="4515638" cy="4515638"/>
            </a:xfrm>
            <a:custGeom>
              <a:avLst/>
              <a:gdLst/>
              <a:ahLst/>
              <a:cxnLst/>
              <a:rect l="l" t="t" r="r" b="b"/>
              <a:pathLst>
                <a:path w="4515638" h="4515638">
                  <a:moveTo>
                    <a:pt x="0" y="0"/>
                  </a:moveTo>
                  <a:lnTo>
                    <a:pt x="4515638" y="0"/>
                  </a:lnTo>
                  <a:lnTo>
                    <a:pt x="4515638" y="4515638"/>
                  </a:lnTo>
                  <a:lnTo>
                    <a:pt x="0" y="4515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490238" y="0"/>
              <a:ext cx="4548720" cy="4515638"/>
            </a:xfrm>
            <a:custGeom>
              <a:avLst/>
              <a:gdLst/>
              <a:ahLst/>
              <a:cxnLst/>
              <a:rect l="l" t="t" r="r" b="b"/>
              <a:pathLst>
                <a:path w="4548720" h="4515638">
                  <a:moveTo>
                    <a:pt x="0" y="0"/>
                  </a:moveTo>
                  <a:lnTo>
                    <a:pt x="4548720" y="0"/>
                  </a:lnTo>
                  <a:lnTo>
                    <a:pt x="4548720" y="4515638"/>
                  </a:lnTo>
                  <a:lnTo>
                    <a:pt x="0" y="4515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0" y="5852578"/>
            <a:ext cx="11772900" cy="778925"/>
          </a:xfrm>
          <a:custGeom>
            <a:avLst/>
            <a:gdLst/>
            <a:ahLst/>
            <a:cxnLst/>
            <a:rect l="l" t="t" r="r" b="b"/>
            <a:pathLst>
              <a:path w="11772900" h="778925">
                <a:moveTo>
                  <a:pt x="0" y="0"/>
                </a:moveTo>
                <a:lnTo>
                  <a:pt x="11772900" y="0"/>
                </a:lnTo>
                <a:lnTo>
                  <a:pt x="11772900" y="778925"/>
                </a:lnTo>
                <a:lnTo>
                  <a:pt x="0" y="778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9429" y="428625"/>
            <a:ext cx="11147224" cy="128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60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Create Upload Bucket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5475" y="2191713"/>
            <a:ext cx="10881178" cy="409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40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Steps:</a:t>
            </a:r>
          </a:p>
          <a:p>
            <a:pPr marL="712467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40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Go to </a:t>
            </a:r>
            <a:r>
              <a:rPr lang="en-US" sz="4000" dirty="0" err="1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Supabase</a:t>
            </a:r>
            <a:r>
              <a:rPr lang="en-US" sz="40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 → Storage → New Bucket</a:t>
            </a:r>
          </a:p>
          <a:p>
            <a:pPr marL="712467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40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Name it uploads</a:t>
            </a:r>
          </a:p>
          <a:p>
            <a:pPr marL="712467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40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Set to Public for simplicity (use Private + RLS in production)</a:t>
            </a:r>
          </a:p>
          <a:p>
            <a:pPr marL="712467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40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Note the public path for uploads:</a:t>
            </a:r>
          </a:p>
          <a:p>
            <a:pPr algn="l">
              <a:lnSpc>
                <a:spcPts val="4619"/>
              </a:lnSpc>
            </a:pPr>
            <a:endParaRPr lang="en-US" sz="4000" dirty="0">
              <a:solidFill>
                <a:srgbClr val="0D0E15"/>
              </a:solidFill>
              <a:latin typeface="Times New Roman" pitchFamily="18" charset="0"/>
              <a:ea typeface="TT Hoves"/>
              <a:cs typeface="Times New Roman" pitchFamily="18" charset="0"/>
              <a:sym typeface="TT Hove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405" y="5644867"/>
            <a:ext cx="4828933" cy="4632608"/>
            <a:chOff x="0" y="0"/>
            <a:chExt cx="1385252" cy="1328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5251" cy="1328933"/>
            </a:xfrm>
            <a:custGeom>
              <a:avLst/>
              <a:gdLst/>
              <a:ahLst/>
              <a:cxnLst/>
              <a:rect l="l" t="t" r="r" b="b"/>
              <a:pathLst>
                <a:path w="1385251" h="1328933">
                  <a:moveTo>
                    <a:pt x="80162" y="0"/>
                  </a:moveTo>
                  <a:lnTo>
                    <a:pt x="1305090" y="0"/>
                  </a:lnTo>
                  <a:cubicBezTo>
                    <a:pt x="1349362" y="0"/>
                    <a:pt x="1385251" y="35890"/>
                    <a:pt x="1385251" y="80162"/>
                  </a:cubicBezTo>
                  <a:lnTo>
                    <a:pt x="1385251" y="1248771"/>
                  </a:lnTo>
                  <a:cubicBezTo>
                    <a:pt x="1385251" y="1293043"/>
                    <a:pt x="1349362" y="1328933"/>
                    <a:pt x="1305090" y="1328933"/>
                  </a:cubicBezTo>
                  <a:lnTo>
                    <a:pt x="80162" y="1328933"/>
                  </a:lnTo>
                  <a:cubicBezTo>
                    <a:pt x="35890" y="1328933"/>
                    <a:pt x="0" y="1293043"/>
                    <a:pt x="0" y="1248771"/>
                  </a:cubicBezTo>
                  <a:lnTo>
                    <a:pt x="0" y="80162"/>
                  </a:lnTo>
                  <a:cubicBezTo>
                    <a:pt x="0" y="35890"/>
                    <a:pt x="35890" y="0"/>
                    <a:pt x="80162" y="0"/>
                  </a:cubicBezTo>
                  <a:close/>
                </a:path>
              </a:pathLst>
            </a:custGeom>
            <a:blipFill>
              <a:blip r:embed="rId2"/>
              <a:stretch>
                <a:fillRect l="-35378" r="-3537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022784" y="5654392"/>
            <a:ext cx="9265216" cy="4632608"/>
            <a:chOff x="0" y="0"/>
            <a:chExt cx="12353621" cy="61768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76811" cy="6176811"/>
            </a:xfrm>
            <a:custGeom>
              <a:avLst/>
              <a:gdLst/>
              <a:ahLst/>
              <a:cxnLst/>
              <a:rect l="l" t="t" r="r" b="b"/>
              <a:pathLst>
                <a:path w="6176811" h="6176811">
                  <a:moveTo>
                    <a:pt x="0" y="0"/>
                  </a:moveTo>
                  <a:lnTo>
                    <a:pt x="6176811" y="0"/>
                  </a:lnTo>
                  <a:lnTo>
                    <a:pt x="6176811" y="6176811"/>
                  </a:lnTo>
                  <a:lnTo>
                    <a:pt x="0" y="6176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176811" y="0"/>
              <a:ext cx="6176811" cy="6176811"/>
            </a:xfrm>
            <a:custGeom>
              <a:avLst/>
              <a:gdLst/>
              <a:ahLst/>
              <a:cxnLst/>
              <a:rect l="l" t="t" r="r" b="b"/>
              <a:pathLst>
                <a:path w="6176811" h="6176811">
                  <a:moveTo>
                    <a:pt x="0" y="0"/>
                  </a:moveTo>
                  <a:lnTo>
                    <a:pt x="6176810" y="0"/>
                  </a:lnTo>
                  <a:lnTo>
                    <a:pt x="6176810" y="6176811"/>
                  </a:lnTo>
                  <a:lnTo>
                    <a:pt x="0" y="6176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2405" y="1566862"/>
            <a:ext cx="18245595" cy="4078005"/>
          </a:xfrm>
          <a:custGeom>
            <a:avLst/>
            <a:gdLst/>
            <a:ahLst/>
            <a:cxnLst/>
            <a:rect l="l" t="t" r="r" b="b"/>
            <a:pathLst>
              <a:path w="18245595" h="4078005">
                <a:moveTo>
                  <a:pt x="0" y="0"/>
                </a:moveTo>
                <a:lnTo>
                  <a:pt x="18245595" y="0"/>
                </a:lnTo>
                <a:lnTo>
                  <a:pt x="18245595" y="4078005"/>
                </a:lnTo>
                <a:lnTo>
                  <a:pt x="0" y="40780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618" b="-26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85419" y="309563"/>
            <a:ext cx="13997448" cy="101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Upload Workflow in </a:t>
            </a:r>
            <a:r>
              <a:rPr lang="en-US" sz="6999" b="1" dirty="0" err="1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Streamlit</a:t>
            </a:r>
            <a:endParaRPr lang="en-US" sz="6999" b="1" dirty="0">
              <a:solidFill>
                <a:srgbClr val="0D0E15"/>
              </a:solidFill>
              <a:latin typeface="Times New Roman" pitchFamily="18" charset="0"/>
              <a:ea typeface="Agrandir Narrow Bold"/>
              <a:cs typeface="Times New Roman" pitchFamily="18" charset="0"/>
              <a:sym typeface="Agrandir Narrow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695419" y="5644867"/>
            <a:ext cx="4828933" cy="4632608"/>
            <a:chOff x="0" y="0"/>
            <a:chExt cx="1385252" cy="1328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85251" cy="1328933"/>
            </a:xfrm>
            <a:custGeom>
              <a:avLst/>
              <a:gdLst/>
              <a:ahLst/>
              <a:cxnLst/>
              <a:rect l="l" t="t" r="r" b="b"/>
              <a:pathLst>
                <a:path w="1385251" h="1328933">
                  <a:moveTo>
                    <a:pt x="80162" y="0"/>
                  </a:moveTo>
                  <a:lnTo>
                    <a:pt x="1305090" y="0"/>
                  </a:lnTo>
                  <a:cubicBezTo>
                    <a:pt x="1349362" y="0"/>
                    <a:pt x="1385251" y="35890"/>
                    <a:pt x="1385251" y="80162"/>
                  </a:cubicBezTo>
                  <a:lnTo>
                    <a:pt x="1385251" y="1248771"/>
                  </a:lnTo>
                  <a:cubicBezTo>
                    <a:pt x="1385251" y="1293043"/>
                    <a:pt x="1349362" y="1328933"/>
                    <a:pt x="1305090" y="1328933"/>
                  </a:cubicBezTo>
                  <a:lnTo>
                    <a:pt x="80162" y="1328933"/>
                  </a:lnTo>
                  <a:cubicBezTo>
                    <a:pt x="35890" y="1328933"/>
                    <a:pt x="0" y="1293043"/>
                    <a:pt x="0" y="1248771"/>
                  </a:cubicBezTo>
                  <a:lnTo>
                    <a:pt x="0" y="80162"/>
                  </a:lnTo>
                  <a:cubicBezTo>
                    <a:pt x="0" y="35890"/>
                    <a:pt x="35890" y="0"/>
                    <a:pt x="80162" y="0"/>
                  </a:cubicBezTo>
                  <a:close/>
                </a:path>
              </a:pathLst>
            </a:custGeom>
            <a:blipFill>
              <a:blip r:embed="rId8"/>
              <a:stretch>
                <a:fillRect t="-28320" b="-2832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76197" y="0"/>
            <a:ext cx="6960369" cy="10440554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704" r="-6270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117" y="3930420"/>
            <a:ext cx="10274677" cy="5493628"/>
          </a:xfrm>
          <a:custGeom>
            <a:avLst/>
            <a:gdLst/>
            <a:ahLst/>
            <a:cxnLst/>
            <a:rect l="l" t="t" r="r" b="b"/>
            <a:pathLst>
              <a:path w="10274677" h="5493628">
                <a:moveTo>
                  <a:pt x="0" y="0"/>
                </a:moveTo>
                <a:lnTo>
                  <a:pt x="10274677" y="0"/>
                </a:lnTo>
                <a:lnTo>
                  <a:pt x="10274677" y="5493629"/>
                </a:lnTo>
                <a:lnTo>
                  <a:pt x="0" y="5493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67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2452" y="408682"/>
            <a:ext cx="10792496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Prediction Log Table (SQL)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685" y="2263582"/>
            <a:ext cx="10992030" cy="147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3200" b="1" dirty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Log ID</a:t>
            </a:r>
            <a:r>
              <a:rPr lang="en-US" sz="32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: Unique identifier for each prediction entry.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3200" b="1" dirty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Prediction Result</a:t>
            </a:r>
            <a:r>
              <a:rPr lang="en-US" sz="32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: Stores the result of each prediction made.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3200" b="1" dirty="0">
                <a:solidFill>
                  <a:srgbClr val="0D0E15"/>
                </a:solidFill>
                <a:latin typeface="Times New Roman" pitchFamily="18" charset="0"/>
                <a:ea typeface="TT Hoves Bold"/>
                <a:cs typeface="Times New Roman" pitchFamily="18" charset="0"/>
                <a:sym typeface="TT Hoves Bold"/>
              </a:rPr>
              <a:t>Timestamp</a:t>
            </a:r>
            <a:r>
              <a:rPr lang="en-US" sz="32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: Records the date and time of each prediction.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620" y="9546983"/>
            <a:ext cx="972279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🔍 Enables time-series logs and file-linked predictions.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772900" y="36175"/>
            <a:ext cx="6833883" cy="10250825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704" r="-6270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638" y="4060031"/>
            <a:ext cx="11765262" cy="4897985"/>
          </a:xfrm>
          <a:custGeom>
            <a:avLst/>
            <a:gdLst/>
            <a:ahLst/>
            <a:cxnLst/>
            <a:rect l="l" t="t" r="r" b="b"/>
            <a:pathLst>
              <a:path w="11765262" h="4897985">
                <a:moveTo>
                  <a:pt x="0" y="0"/>
                </a:moveTo>
                <a:lnTo>
                  <a:pt x="11765262" y="0"/>
                </a:lnTo>
                <a:lnTo>
                  <a:pt x="11765262" y="4897984"/>
                </a:lnTo>
                <a:lnTo>
                  <a:pt x="0" y="4897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8722" y="486766"/>
            <a:ext cx="9041025" cy="115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94"/>
              </a:lnSpc>
              <a:spcBef>
                <a:spcPct val="0"/>
              </a:spcBef>
            </a:pPr>
            <a:r>
              <a:rPr lang="en-US" sz="7912" b="1" dirty="0">
                <a:solidFill>
                  <a:srgbClr val="0D0E15"/>
                </a:solidFill>
                <a:latin typeface="Times New Roman" pitchFamily="18" charset="0"/>
                <a:ea typeface="Agrandir Narrow Bold"/>
                <a:cs typeface="Times New Roman" pitchFamily="18" charset="0"/>
                <a:sym typeface="Agrandir Narrow Bold"/>
              </a:rPr>
              <a:t>Logging Predictions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1879568"/>
            <a:ext cx="11125200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6962" lvl="1" indent="-298481" algn="l">
              <a:lnSpc>
                <a:spcPts val="3870"/>
              </a:lnSpc>
              <a:buFont typeface="Arial"/>
              <a:buChar char="•"/>
            </a:pPr>
            <a:r>
              <a:rPr lang="en-US" sz="32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Use a timestamp to record when predictions are made.</a:t>
            </a:r>
          </a:p>
          <a:p>
            <a:pPr marL="596962" lvl="1" indent="-298481" algn="l">
              <a:lnSpc>
                <a:spcPts val="3870"/>
              </a:lnSpc>
              <a:buFont typeface="Arial"/>
              <a:buChar char="•"/>
            </a:pPr>
            <a:r>
              <a:rPr lang="en-US" sz="32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Store prediction results in a dedicated SQL table.</a:t>
            </a:r>
          </a:p>
          <a:p>
            <a:pPr marL="596962" lvl="1" indent="-298481" algn="l">
              <a:lnSpc>
                <a:spcPts val="3870"/>
              </a:lnSpc>
              <a:buFont typeface="Arial"/>
              <a:buChar char="•"/>
            </a:pPr>
            <a:r>
              <a:rPr lang="en-US" sz="3200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Implement error handling to capture any issues during logging.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600" y="9124851"/>
            <a:ext cx="837436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✅ Logs are auto-populated in </a:t>
            </a:r>
            <a:r>
              <a:rPr lang="en-US" sz="3699" dirty="0" err="1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Supabase</a:t>
            </a:r>
            <a:r>
              <a:rPr lang="en-US" sz="3699" dirty="0">
                <a:solidFill>
                  <a:srgbClr val="0D0E15"/>
                </a:solidFill>
                <a:latin typeface="Times New Roman" pitchFamily="18" charset="0"/>
                <a:ea typeface="TT Hoves"/>
                <a:cs typeface="Times New Roman" pitchFamily="18" charset="0"/>
                <a:sym typeface="TT Hoves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411</Words>
  <Application>Microsoft Office PowerPoint</Application>
  <PresentationFormat>Custom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TT Hoves</vt:lpstr>
      <vt:lpstr>TT Hoves Bold</vt:lpstr>
      <vt:lpstr>Agrandir Narrow</vt:lpstr>
      <vt:lpstr>Times New Roman</vt:lpstr>
      <vt:lpstr>Canva Sans</vt:lpstr>
      <vt:lpstr>Agrandir Narrow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Data Upload &amp; Persistence</dc:title>
  <dc:description>Presentation - Data Upload &amp; Persistence</dc:description>
  <cp:lastModifiedBy>PC</cp:lastModifiedBy>
  <cp:revision>4</cp:revision>
  <dcterms:created xsi:type="dcterms:W3CDTF">2006-08-16T00:00:00Z</dcterms:created>
  <dcterms:modified xsi:type="dcterms:W3CDTF">2025-06-28T08:39:42Z</dcterms:modified>
  <dc:identifier>DAGrhl-ApeU</dc:identifier>
</cp:coreProperties>
</file>